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6"/>
  </p:notesMasterIdLst>
  <p:handoutMasterIdLst>
    <p:handoutMasterId r:id="rId7"/>
  </p:handoutMasterIdLst>
  <p:sldIdLst>
    <p:sldId id="338" r:id="rId2"/>
    <p:sldId id="339" r:id="rId3"/>
    <p:sldId id="340" r:id="rId4"/>
    <p:sldId id="341" r:id="rId5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9732"/>
    <a:srgbClr val="7A2630"/>
    <a:srgbClr val="E9B8BD"/>
    <a:srgbClr val="A33340"/>
    <a:srgbClr val="002060"/>
    <a:srgbClr val="FFC000"/>
    <a:srgbClr val="7F7F7F"/>
    <a:srgbClr val="BD732A"/>
    <a:srgbClr val="C5600D"/>
    <a:srgbClr val="E1AB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71374" autoAdjust="0"/>
  </p:normalViewPr>
  <p:slideViewPr>
    <p:cSldViewPr snapToGrid="0">
      <p:cViewPr varScale="1">
        <p:scale>
          <a:sx n="103" d="100"/>
          <a:sy n="103" d="100"/>
        </p:scale>
        <p:origin x="534" y="9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686" y="612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ED25893-A83F-48CE-B658-2412045A40A5}" type="datetimeFigureOut">
              <a:rPr lang="en-US"/>
              <a:pPr>
                <a:defRPr/>
              </a:pPr>
              <a:t>1/27/2021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1D3A1A-398C-4278-B50A-5F8985FF03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5DD0C8-C8A1-48F2-871C-E859113BC4F1}" type="datetimeFigureOut">
              <a:rPr lang="en-US"/>
              <a:pPr>
                <a:defRPr/>
              </a:pPr>
              <a:t>1/27/2021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CAS: Kevin: Please</a:t>
            </a:r>
            <a:r>
              <a:rPr lang="en-US" baseline="0" dirty="0" smtClean="0"/>
              <a:t> add the end matter to your slides (good news, it won’t mess up your chart map if you decide to pop them into your template before you run the data)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214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13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r>
              <a:rPr lang="en-US" baseline="0" dirty="0" smtClean="0"/>
              <a:t> for this draft indicated. </a:t>
            </a:r>
            <a:r>
              <a:rPr lang="en-US" dirty="0" smtClean="0"/>
              <a:t>To be updated with final run date information in next draft.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088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6" y="89452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2" y="894519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2021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 (AEO2021)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ia.gov/tools/glossary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nnualenergyoutlook@eia.gov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ia.gov/ieo" TargetMode="External"/><Relationship Id="rId3" Type="http://schemas.openxmlformats.org/officeDocument/2006/relationships/hyperlink" Target="https://www.eia.gov/outlooks/aeo/workinggroup/" TargetMode="External"/><Relationship Id="rId7" Type="http://schemas.openxmlformats.org/officeDocument/2006/relationships/hyperlink" Target="http://www.eia.gov/aeo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ia.gov/steo" TargetMode="External"/><Relationship Id="rId11" Type="http://schemas.openxmlformats.org/officeDocument/2006/relationships/hyperlink" Target="https://www.eia.gov/opendata/" TargetMode="External"/><Relationship Id="rId5" Type="http://schemas.openxmlformats.org/officeDocument/2006/relationships/hyperlink" Target="http://www.eia.gov/" TargetMode="External"/><Relationship Id="rId10" Type="http://schemas.openxmlformats.org/officeDocument/2006/relationships/hyperlink" Target="http://www.eia.gov/todayinenergy" TargetMode="External"/><Relationship Id="rId4" Type="http://schemas.openxmlformats.org/officeDocument/2006/relationships/hyperlink" Target="https://www.eia.gov/about/contact/forecasting.php#longterm" TargetMode="External"/><Relationship Id="rId9" Type="http://schemas.openxmlformats.org/officeDocument/2006/relationships/hyperlink" Target="http://www.eia.gov/m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598" y="1260618"/>
            <a:ext cx="1833750" cy="1845000"/>
          </a:xfrm>
          <a:prstGeom prst="rect">
            <a:avLst/>
          </a:prstGeom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 smtClean="0">
                <a:solidFill>
                  <a:schemeClr val="bg1"/>
                </a:solidFill>
              </a:rPr>
              <a:t>References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965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 smtClean="0"/>
              <a:t>AEO </a:t>
            </a:r>
            <a:r>
              <a:rPr lang="en-US" sz="1000" dirty="0"/>
              <a:t>= </a:t>
            </a:r>
            <a:r>
              <a:rPr lang="en-US" sz="1000" i="1" dirty="0"/>
              <a:t>Annual Energy Outlook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 err="1"/>
              <a:t>Bcf</a:t>
            </a:r>
            <a:r>
              <a:rPr lang="en-US" sz="1000" dirty="0"/>
              <a:t>/d = billion cubic feet per day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CAGR = compound annual growth rate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CAISO = California Independent System Operator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CCGT = natural gas combined cycle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CFL = compact fluorescent lamp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CHP = combined heat and power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CO2 = carbon dioxide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EIA = U.S. Energy Information Administration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ERCOT = Electric Reliability Council of Texas</a:t>
            </a:r>
            <a:endParaRPr lang="en-US" sz="1000" strike="sngStrike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GDP = gross domestic product</a:t>
            </a:r>
            <a:endParaRPr lang="en-US" sz="1000" strike="sngStrike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HC = High Renewable Cost case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HOGS = High Oil and Gas Supply case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LC = Low Renewable Cost case</a:t>
            </a:r>
          </a:p>
          <a:p>
            <a:pPr marL="0" indent="0">
              <a:buNone/>
            </a:pPr>
            <a:endParaRPr lang="en-US" sz="1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sz="1000" dirty="0" smtClean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LED = light-emitting diode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LNG = liquefied natural gas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LOGS = Low Oil and Gas Supply case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PJM = Pennsylvania-New Jersey-Maryland Interconnection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/>
              <a:t>PV = photovoltaic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 dirty="0" err="1"/>
              <a:t>Tcf</a:t>
            </a:r>
            <a:r>
              <a:rPr lang="en-US" sz="1000" dirty="0"/>
              <a:t> = trillion cubic </a:t>
            </a:r>
            <a:r>
              <a:rPr lang="en-US" sz="1000" dirty="0" smtClean="0"/>
              <a:t>feet</a:t>
            </a:r>
            <a:endParaRPr lang="en-US" sz="1000" dirty="0"/>
          </a:p>
          <a:p>
            <a:pPr marL="0" indent="0">
              <a:buNone/>
            </a:pPr>
            <a:r>
              <a:rPr lang="en-US" sz="1000" dirty="0"/>
              <a:t>EIA Glossary | </a:t>
            </a:r>
            <a:r>
              <a:rPr lang="en-US" sz="1000" dirty="0">
                <a:hlinkClick r:id="rId4"/>
              </a:rPr>
              <a:t>www.eia.gov/tools/glossary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Abbreviations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439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/>
              <a:t>Projected values are sourced from</a:t>
            </a:r>
          </a:p>
          <a:p>
            <a:pPr marL="457200" lvl="1" indent="0">
              <a:buNone/>
            </a:pPr>
            <a:r>
              <a:rPr lang="en-US" sz="1200" dirty="0"/>
              <a:t>Projections: EIA, </a:t>
            </a:r>
            <a:r>
              <a:rPr lang="en-US" sz="1200" dirty="0" smtClean="0"/>
              <a:t>AEO2021 </a:t>
            </a:r>
            <a:r>
              <a:rPr lang="en-US" sz="1200" dirty="0"/>
              <a:t>National Energy Modeling System (runs: </a:t>
            </a:r>
            <a:r>
              <a:rPr lang="en-US" sz="1200" dirty="0" smtClean="0"/>
              <a:t>ref2021.d113020a</a:t>
            </a:r>
            <a:r>
              <a:rPr lang="en-US" sz="1200" dirty="0"/>
              <a:t>, </a:t>
            </a:r>
            <a:r>
              <a:rPr lang="en-US" sz="1200" dirty="0" smtClean="0"/>
              <a:t>highprice.d113020a</a:t>
            </a:r>
            <a:r>
              <a:rPr lang="en-US" sz="1200" dirty="0"/>
              <a:t>, </a:t>
            </a:r>
            <a:r>
              <a:rPr lang="en-US" sz="1200" dirty="0" smtClean="0"/>
              <a:t>lowprice.d113020a</a:t>
            </a:r>
            <a:r>
              <a:rPr lang="en-US" sz="1200" dirty="0"/>
              <a:t>, </a:t>
            </a:r>
            <a:r>
              <a:rPr lang="en-US" sz="1200" dirty="0" smtClean="0"/>
              <a:t>highmacro.d113020a</a:t>
            </a:r>
            <a:r>
              <a:rPr lang="en-US" sz="1200" dirty="0"/>
              <a:t>, </a:t>
            </a:r>
            <a:r>
              <a:rPr lang="en-US" sz="1200" dirty="0" smtClean="0"/>
              <a:t>lowmacro.d113020a</a:t>
            </a:r>
            <a:r>
              <a:rPr lang="en-US" sz="1200" dirty="0"/>
              <a:t>, </a:t>
            </a:r>
            <a:r>
              <a:rPr lang="en-US" sz="1200" dirty="0" smtClean="0"/>
              <a:t>highogs.d120120a</a:t>
            </a:r>
            <a:r>
              <a:rPr lang="en-US" sz="1200" dirty="0"/>
              <a:t>, </a:t>
            </a:r>
            <a:r>
              <a:rPr lang="en-US" sz="1200" dirty="0" smtClean="0"/>
              <a:t>lowogs.d113020a</a:t>
            </a:r>
            <a:r>
              <a:rPr lang="en-US" sz="1200" dirty="0"/>
              <a:t>, </a:t>
            </a:r>
            <a:r>
              <a:rPr lang="en-US" sz="1200" dirty="0" smtClean="0"/>
              <a:t>hirencst.d113020a</a:t>
            </a:r>
            <a:r>
              <a:rPr lang="en-US" sz="1200" dirty="0"/>
              <a:t>, </a:t>
            </a:r>
            <a:r>
              <a:rPr lang="en-US" sz="1200" dirty="0" smtClean="0"/>
              <a:t>lorencst.d113020a</a:t>
            </a:r>
            <a:r>
              <a:rPr lang="en-US" sz="1200" dirty="0"/>
              <a:t>)</a:t>
            </a:r>
          </a:p>
          <a:p>
            <a:pPr marL="0" indent="0">
              <a:buNone/>
            </a:pPr>
            <a:r>
              <a:rPr lang="en-US" sz="1200" dirty="0"/>
              <a:t>EIA historical data are sourced from</a:t>
            </a:r>
          </a:p>
          <a:p>
            <a:pPr lvl="1"/>
            <a:r>
              <a:rPr lang="en-US" sz="1200" i="1" dirty="0"/>
              <a:t>Monthly Energy Review </a:t>
            </a:r>
            <a:r>
              <a:rPr lang="en-US" sz="1200" dirty="0"/>
              <a:t>(and supporting databases), September </a:t>
            </a:r>
            <a:r>
              <a:rPr lang="en-US" sz="1200" dirty="0" smtClean="0"/>
              <a:t>2020</a:t>
            </a:r>
            <a:endParaRPr lang="en-US" sz="1200" dirty="0"/>
          </a:p>
          <a:p>
            <a:pPr lvl="1"/>
            <a:r>
              <a:rPr lang="en-US" sz="1200" dirty="0"/>
              <a:t>Form EIA-860M, </a:t>
            </a:r>
            <a:r>
              <a:rPr lang="en-US" sz="1200" i="1" dirty="0"/>
              <a:t>Preliminary Monthly Electric Generator </a:t>
            </a:r>
            <a:r>
              <a:rPr lang="en-US" sz="1200" dirty="0"/>
              <a:t>Inventory, July 2020</a:t>
            </a:r>
          </a:p>
          <a:p>
            <a:pPr marL="0" indent="0">
              <a:buNone/>
            </a:pPr>
            <a:r>
              <a:rPr lang="en-US" sz="1200" dirty="0"/>
              <a:t>For source information for specific graphs published in this document, contact </a:t>
            </a:r>
            <a:r>
              <a:rPr lang="en-US" sz="1200" dirty="0">
                <a:hlinkClick r:id="rId4"/>
              </a:rPr>
              <a:t>annualenergyoutlook@eia.gov</a:t>
            </a:r>
            <a:r>
              <a:rPr lang="en-US" sz="1200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sources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0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74914"/>
            <a:ext cx="8001000" cy="3769129"/>
          </a:xfrm>
        </p:spPr>
        <p:txBody>
          <a:bodyPr/>
          <a:lstStyle/>
          <a:p>
            <a:pPr mar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bmk="longterm">
                <a:solidFill>
                  <a:srgbClr val="000000"/>
                </a:solidFill>
                <a:cs typeface="Times New Roman" panose="02020603050405020304" pitchFamily="18" charset="0"/>
              </a:rPr>
              <a:t>AEO Working Groups </a:t>
            </a:r>
            <a:r>
              <a:rPr lang="en-US" altLang="en-US" sz="1400" dirty="0" smtClean="0" bmk="longterm">
                <a:solidFill>
                  <a:srgbClr val="000000"/>
                </a:solidFill>
                <a:cs typeface="Times New Roman" panose="02020603050405020304" pitchFamily="18" charset="0"/>
              </a:rPr>
              <a:t>| </a:t>
            </a:r>
            <a:r>
              <a:rPr lang="en-US" altLang="en-US" sz="1400" dirty="0" smtClean="0" bmk="longterm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altLang="en-US" sz="1400" dirty="0" bmk="longterm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://www.eia.gov/outlooks/aeo/workinggroup</a:t>
            </a:r>
            <a:r>
              <a:rPr lang="en-US" altLang="en-US" sz="1400" dirty="0" smtClean="0" bmk="longterm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/</a:t>
            </a:r>
            <a:endParaRPr lang="en-US" altLang="en-US" sz="1400" dirty="0" smtClean="0" bmk="longterm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 bmk="longterm">
              <a:solidFill>
                <a:srgbClr val="000000"/>
              </a:solidFill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bmk="longterm">
                <a:solidFill>
                  <a:srgbClr val="000000"/>
                </a:solidFill>
                <a:cs typeface="Times New Roman" panose="02020603050405020304" pitchFamily="18" charset="0"/>
              </a:rPr>
              <a:t>AEO Analysis and Forecasting Experts </a:t>
            </a:r>
            <a:r>
              <a:rPr lang="en-US" altLang="en-US" sz="1400" dirty="0" smtClean="0" bmk="longterm">
                <a:solidFill>
                  <a:srgbClr val="000000"/>
                </a:solidFill>
                <a:cs typeface="Times New Roman" panose="02020603050405020304" pitchFamily="18" charset="0"/>
              </a:rPr>
              <a:t>| </a:t>
            </a:r>
            <a:r>
              <a:rPr lang="en-US" altLang="en-US" sz="1400" dirty="0" smtClean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en-US" altLang="en-US" sz="1400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en-US" altLang="en-US" sz="1400" dirty="0" smtClean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  <a:hlinkClick r:id="rId4"/>
              </a:rPr>
              <a:t>www.eia.gov/about/contact/forecasting.php#longterm</a:t>
            </a:r>
            <a:endParaRPr lang="en-US" altLang="en-US" sz="1400" dirty="0" smtClean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U.S. Energy Information Administration homepage | </a:t>
            </a: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  <a:hlinkClick r:id="rId5"/>
              </a:rPr>
              <a:t>www.eia.gov</a:t>
            </a: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Short-Term Energy Outlook | </a:t>
            </a: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  <a:hlinkClick r:id="rId6"/>
              </a:rPr>
              <a:t>www.eia.gov/steo</a:t>
            </a: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Annual Energy Outlook | </a:t>
            </a: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  <a:hlinkClick r:id="rId7"/>
              </a:rPr>
              <a:t>www.eia.gov/aeo</a:t>
            </a: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International Energy Outlook | </a:t>
            </a: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  <a:hlinkClick r:id="rId8"/>
              </a:rPr>
              <a:t>www.eia.gov/ieo</a:t>
            </a: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Monthly Energy Review | </a:t>
            </a: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  <a:hlinkClick r:id="rId9"/>
              </a:rPr>
              <a:t>www.eia.gov/mer</a:t>
            </a: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Today in Energy | </a:t>
            </a: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  <a:hlinkClick r:id="rId10"/>
              </a:rPr>
              <a:t>www.eia.gov/todayinenergy</a:t>
            </a: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EIA’s Application Programming Interface (API) | </a:t>
            </a:r>
            <a:r>
              <a:rPr lang="en-US" altLang="en-US" sz="1400" dirty="0" smtClean="0">
                <a:solidFill>
                  <a:srgbClr val="000000"/>
                </a:solidFill>
                <a:cs typeface="Times New Roman" panose="02020603050405020304" pitchFamily="18" charset="0"/>
                <a:hlinkClick r:id="rId11"/>
              </a:rPr>
              <a:t>www.eia.gov/opendata</a:t>
            </a: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eaLnBrk="0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803588"/>
      </p:ext>
    </p:extLst>
  </p:cSld>
  <p:clrMapOvr>
    <a:masterClrMapping/>
  </p:clrMapOvr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AEOtemplatenew2020</Template>
  <TotalTime>2578</TotalTime>
  <Words>253</Words>
  <Application>Microsoft Office PowerPoint</Application>
  <PresentationFormat>On-screen Show (16:9)</PresentationFormat>
  <Paragraphs>57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eia_template_16x9</vt:lpstr>
      <vt:lpstr>PowerPoint Presentation</vt:lpstr>
      <vt:lpstr>Abbreviations</vt:lpstr>
      <vt:lpstr>Graph sources</vt:lpstr>
      <vt:lpstr>For more information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Nakolan, Kevin</dc:creator>
  <cp:lastModifiedBy>Sourmehi, Courtney</cp:lastModifiedBy>
  <cp:revision>157</cp:revision>
  <cp:lastPrinted>2014-08-29T14:41:04Z</cp:lastPrinted>
  <dcterms:created xsi:type="dcterms:W3CDTF">2020-01-30T17:25:42Z</dcterms:created>
  <dcterms:modified xsi:type="dcterms:W3CDTF">2021-01-27T14:45:44Z</dcterms:modified>
</cp:coreProperties>
</file>